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0" r:id="rId10"/>
    <p:sldId id="264" r:id="rId11"/>
    <p:sldId id="269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84A"/>
    <a:srgbClr val="FFC82A"/>
    <a:srgbClr val="D6AF86"/>
    <a:srgbClr val="EFC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1"/>
    <p:restoredTop sz="94646"/>
  </p:normalViewPr>
  <p:slideViewPr>
    <p:cSldViewPr snapToGrid="0" snapToObjects="1">
      <p:cViewPr varScale="1">
        <p:scale>
          <a:sx n="151" d="100"/>
          <a:sy n="151" d="100"/>
        </p:scale>
        <p:origin x="3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ristens\Documents\Space%20Grant%20Research\Dataset_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ristens\Documents\Space%20Grant%20Research\Dataset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ristens\Documents\Space%20Grant%20Research\Dataset_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ristens\Documents\Space%20Grant%20Research\Dataset_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ristens\Documents\Space%20Grant%20Research\Dataset_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Average</a:t>
            </a:r>
            <a:r>
              <a:rPr lang="en-US" baseline="0" dirty="0"/>
              <a:t> Mass (g) by Fecal Content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43-0F4A-A030-0F3D04008D9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43-0F4A-A030-0F3D04008D9B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Summarizations!$P$17:$R$17</c:f>
              <c:strCache>
                <c:ptCount val="3"/>
                <c:pt idx="0">
                  <c:v>Mammal</c:v>
                </c:pt>
                <c:pt idx="1">
                  <c:v>Mammal&amp;Reptile</c:v>
                </c:pt>
                <c:pt idx="2">
                  <c:v>Reptile</c:v>
                </c:pt>
              </c:strCache>
            </c:strRef>
          </c:cat>
          <c:val>
            <c:numRef>
              <c:f>Summarizations!$P$18:$R$18</c:f>
              <c:numCache>
                <c:formatCode>General</c:formatCode>
                <c:ptCount val="3"/>
                <c:pt idx="0">
                  <c:v>253.27600000000001</c:v>
                </c:pt>
                <c:pt idx="1">
                  <c:v>256.87700000000001</c:v>
                </c:pt>
                <c:pt idx="2">
                  <c:v>222.11799999999999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43-0F4A-A030-0F3D04008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1915056"/>
        <c:axId val="1120310752"/>
      </c:barChart>
      <c:catAx>
        <c:axId val="96191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0310752"/>
        <c:crosses val="autoZero"/>
        <c:auto val="1"/>
        <c:lblAlgn val="ctr"/>
        <c:lblOffset val="100"/>
        <c:noMultiLvlLbl val="0"/>
      </c:catAx>
      <c:valAx>
        <c:axId val="112031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6191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Average SVL (mm) by Fecal Content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A8-A548-855E-E1119D1EE79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A8-A548-855E-E1119D1EE793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Summarizations!$J$32:$L$32</c:f>
              <c:strCache>
                <c:ptCount val="3"/>
                <c:pt idx="0">
                  <c:v>Mammal</c:v>
                </c:pt>
                <c:pt idx="1">
                  <c:v>Mammal&amp;Reptile</c:v>
                </c:pt>
                <c:pt idx="2">
                  <c:v>Reptile</c:v>
                </c:pt>
              </c:strCache>
            </c:strRef>
          </c:cat>
          <c:val>
            <c:numRef>
              <c:f>Summarizations!$J$33:$L$33</c:f>
              <c:numCache>
                <c:formatCode>General</c:formatCode>
                <c:ptCount val="3"/>
                <c:pt idx="0">
                  <c:v>629.02599999999995</c:v>
                </c:pt>
                <c:pt idx="1">
                  <c:v>628.21</c:v>
                </c:pt>
                <c:pt idx="2">
                  <c:v>610.11800000000005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A8-A548-855E-E1119D1EE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981296"/>
        <c:axId val="602982944"/>
      </c:barChart>
      <c:catAx>
        <c:axId val="60298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2982944"/>
        <c:crosses val="autoZero"/>
        <c:auto val="1"/>
        <c:lblAlgn val="ctr"/>
        <c:lblOffset val="100"/>
        <c:noMultiLvlLbl val="0"/>
      </c:catAx>
      <c:valAx>
        <c:axId val="60298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298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TL (mm) by Fecal Content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67-C546-8D7A-7E7704438A61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67-C546-8D7A-7E7704438A61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Summarizations!$P$32:$R$32</c:f>
              <c:strCache>
                <c:ptCount val="3"/>
                <c:pt idx="0">
                  <c:v>Mammal</c:v>
                </c:pt>
                <c:pt idx="1">
                  <c:v>Mammal&amp;Reptile</c:v>
                </c:pt>
                <c:pt idx="2">
                  <c:v>Reptile</c:v>
                </c:pt>
              </c:strCache>
            </c:strRef>
          </c:cat>
          <c:val>
            <c:numRef>
              <c:f>Summarizations!$P$33:$R$33</c:f>
              <c:numCache>
                <c:formatCode>General</c:formatCode>
                <c:ptCount val="3"/>
                <c:pt idx="0">
                  <c:v>52.68</c:v>
                </c:pt>
                <c:pt idx="1">
                  <c:v>54.344000000000001</c:v>
                </c:pt>
                <c:pt idx="2">
                  <c:v>49.271000000000001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67-C546-8D7A-7E7704438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0270560"/>
        <c:axId val="615513712"/>
      </c:barChart>
      <c:catAx>
        <c:axId val="11202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513712"/>
        <c:crosses val="autoZero"/>
        <c:auto val="1"/>
        <c:lblAlgn val="ctr"/>
        <c:lblOffset val="100"/>
        <c:noMultiLvlLbl val="0"/>
      </c:catAx>
      <c:valAx>
        <c:axId val="61551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27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Average HW (mm) by Fecal Content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42-154A-A12A-33AE52375D3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42-154A-A12A-33AE52375D38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Summarizations!$J$48:$L$48</c:f>
              <c:strCache>
                <c:ptCount val="3"/>
                <c:pt idx="0">
                  <c:v>Mammal</c:v>
                </c:pt>
                <c:pt idx="1">
                  <c:v>Mammal&amp;Reptile</c:v>
                </c:pt>
                <c:pt idx="2">
                  <c:v>Reptile</c:v>
                </c:pt>
              </c:strCache>
            </c:strRef>
          </c:cat>
          <c:val>
            <c:numRef>
              <c:f>Summarizations!$J$49:$L$49</c:f>
              <c:numCache>
                <c:formatCode>General</c:formatCode>
                <c:ptCount val="3"/>
                <c:pt idx="0">
                  <c:v>20.367000000000001</c:v>
                </c:pt>
                <c:pt idx="1">
                  <c:v>20.532</c:v>
                </c:pt>
                <c:pt idx="2">
                  <c:v>20.206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42-154A-A12A-33AE52375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8945039"/>
        <c:axId val="645297168"/>
      </c:barChart>
      <c:catAx>
        <c:axId val="125894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5297168"/>
        <c:crosses val="autoZero"/>
        <c:auto val="1"/>
        <c:lblAlgn val="ctr"/>
        <c:lblOffset val="100"/>
        <c:noMultiLvlLbl val="0"/>
      </c:catAx>
      <c:valAx>
        <c:axId val="64529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5894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Average HL (mm) by Fecal Content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CF-0C44-8CC7-6A75B2C98A1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CF-0C44-8CC7-6A75B2C98A13}"/>
              </c:ext>
            </c:extLst>
          </c:dPt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Summarizations!$P$48:$R$48</c:f>
              <c:strCache>
                <c:ptCount val="3"/>
                <c:pt idx="0">
                  <c:v>Mammal</c:v>
                </c:pt>
                <c:pt idx="1">
                  <c:v>Mammal&amp;Reptile</c:v>
                </c:pt>
                <c:pt idx="2">
                  <c:v>Reptile</c:v>
                </c:pt>
              </c:strCache>
            </c:strRef>
          </c:cat>
          <c:val>
            <c:numRef>
              <c:f>Summarizations!$P$49:$R$49</c:f>
              <c:numCache>
                <c:formatCode>General</c:formatCode>
                <c:ptCount val="3"/>
                <c:pt idx="0">
                  <c:v>27.381</c:v>
                </c:pt>
                <c:pt idx="1">
                  <c:v>27.469000000000001</c:v>
                </c:pt>
                <c:pt idx="2">
                  <c:v>27.073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CF-0C44-8CC7-6A75B2C98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8275120"/>
        <c:axId val="1158645072"/>
      </c:barChart>
      <c:catAx>
        <c:axId val="115827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58645072"/>
        <c:crosses val="autoZero"/>
        <c:auto val="1"/>
        <c:lblAlgn val="ctr"/>
        <c:lblOffset val="100"/>
        <c:noMultiLvlLbl val="0"/>
      </c:catAx>
      <c:valAx>
        <c:axId val="115864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5827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D4B0-D71F-2240-AC4E-A269FEBB1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4A1D6-8197-354E-B29B-C0DF9196F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8A777-98AF-AF4C-A012-72D2F997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58F9D-917A-214F-9480-779CE906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7219C-9C19-0E45-B99C-032DC646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4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A263-BE2B-0941-89F2-C6EAB5CA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BDE4E-9908-0B47-BC22-D127244D3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50CD6-FF4B-104B-B8A6-337CC415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4D5CC-08EE-0F44-AA64-BF11E443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B76BE-AAA9-9740-AA7D-663BF706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FCE3E-5EDB-544A-B4A8-FE6FEE903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98FBF-C880-2D46-8B2D-76851F498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F9993-986B-B241-A403-5281BC37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FAF48-1C75-9944-922F-7C3192B9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6AE3B-2834-114F-B476-6CF1027C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5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35C7-8210-744D-9FEB-9C3CD01E3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A76CA-D259-7F47-900E-9B2DC6965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A0FB0-D49C-F549-B361-F7E4FEDE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24E76-9496-9B44-9E8C-C2767251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4F207-9358-3C49-8CF3-96CDEDF2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6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BD11-EF39-3F42-AAC6-1FBACE25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043DC-B6AA-6948-990B-8FEF91F6A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00DD0-81A3-5F42-A5F1-B9047069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4E99C-F52D-D845-BDD0-ADF52BD4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9E4AA-B84A-8E45-BA06-B46336F5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0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6BB4-314E-6341-897E-BA3A0E54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D633-B2FA-8740-A635-0B7A05047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2D0E8-E38E-974E-9B10-001AD7E62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299C6-141F-0141-96F1-D202DBD9F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78227-3AD4-8947-84F1-3E56D1B6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645FD-C0FC-784D-B49E-45546716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4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A0EF-B350-9E4B-AECD-0024163BF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C9678-1920-5343-9A31-58B52BC16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1BD20-FD2A-BE4B-A405-A21A2EC2E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65222-563C-D04A-8971-8EAE02D20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0CD06-95E0-1C4A-8B87-A4FC1E60F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BDC15-36FF-2542-8679-5CF34767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668219-48BF-5D49-A59B-2F545BCF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A16D1-887A-324B-B1F3-1E7A6E20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458D-CCA1-A944-8EBD-96E6EDE1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1AEC1-BEE3-294D-8D72-08B91BB0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0C354-36F4-0741-8D7A-6CD783DE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B523F-1FFC-594B-92D9-4BF32DB6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79438-CA9B-F545-B1F2-1B904B35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89178-5BCF-ED43-BC8E-AABE446E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A613D-6FC3-B44C-ABBA-88ECA87B0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BE2F-E0B9-C74A-B6C0-CD91D61D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0C123-F91B-A44E-8633-6090C36CE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B2C87-8AB6-5B47-8F82-291684A50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79199-B8C8-4648-8954-E9BEB04A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7ABE4-7909-4049-B134-9AB7706A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4F4F4-F079-8C4A-BE62-25C35001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B7B1-78A0-A84D-A28E-B9ACA7E2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FD8F37-562B-BF4E-B526-38EA0B7C8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BDBE7-3DC4-5947-9C25-F64620BA4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2473E-EFFA-D14C-B0CC-30903BF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C0E7C-E989-974D-9FD3-899B058D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A83FB-7D8A-AC41-B38F-C516169D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4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8376D-FF9B-C045-8D88-C6189D47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F354-9771-5D48-81CC-6E91887DD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35E8E-E0E7-AE44-BF61-8CBC1D032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18606-DDB7-A946-AEC0-5482BD521CD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667B-5E19-7548-930F-5C1DCB8C8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2CA6-C031-9448-A140-51868D62F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097B-5FC5-AA44-B8B2-426902C3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9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Tiger_rattlesnake#/media/File:Crotalus_tigris_distribution.pn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reptile-database.reptarium.cz/species?genus=Crotalus&amp;species=tigri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2921146@N04/2486775710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project.wordpress.com/tag/kangaroo-rat/" TargetMode="Externa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tl-inc.com/project/stone-canyon-country-club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lfdigest.com/story/the-stone-canyon-club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E240A-6647-794E-9273-173F0C41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183" y="1307954"/>
            <a:ext cx="10281634" cy="16557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w Cen MT" panose="020B0602020104020603" pitchFamily="34" charset="77"/>
              </a:rPr>
              <a:t>Diet of the tiger rattlesnake, </a:t>
            </a:r>
            <a:r>
              <a:rPr lang="en-US" b="1" i="1" dirty="0">
                <a:latin typeface="Tw Cen MT" panose="020B0602020104020603" pitchFamily="34" charset="77"/>
              </a:rPr>
              <a:t>Crotalus tigris</a:t>
            </a:r>
            <a:r>
              <a:rPr lang="en-US" b="1" dirty="0">
                <a:latin typeface="Tw Cen MT" panose="020B0602020104020603" pitchFamily="34" charset="77"/>
              </a:rPr>
              <a:t>, in Southern Arizona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8CDBD-3FD4-9D4D-9980-C4F3BB0E0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1083"/>
            <a:ext cx="9144000" cy="15529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w Cen MT" panose="020B0602020104020603" pitchFamily="34" charset="77"/>
              </a:rPr>
              <a:t>Kristen Saban</a:t>
            </a:r>
          </a:p>
          <a:p>
            <a:r>
              <a:rPr lang="en-US" sz="2800" dirty="0">
                <a:latin typeface="Tw Cen MT" panose="020B0602020104020603" pitchFamily="34" charset="77"/>
              </a:rPr>
              <a:t>Matt Goode</a:t>
            </a:r>
          </a:p>
          <a:p>
            <a:r>
              <a:rPr lang="en-US" sz="2800" dirty="0">
                <a:latin typeface="Tw Cen MT" panose="020B0602020104020603" pitchFamily="34" charset="77"/>
              </a:rPr>
              <a:t>University of Arizona</a:t>
            </a:r>
          </a:p>
          <a:p>
            <a:endParaRPr lang="en-US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B9B22A-DF3B-5B42-A414-EBB46B09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SA Insignia Color">
            <a:extLst>
              <a:ext uri="{FF2B5EF4-FFF2-40B4-BE49-F238E27FC236}">
                <a16:creationId xmlns:a16="http://schemas.microsoft.com/office/drawing/2014/main" id="{245CF346-A2D8-EC46-8C4B-40B664A1A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2"/>
          <a:stretch/>
        </p:blipFill>
        <p:spPr bwMode="auto">
          <a:xfrm>
            <a:off x="5300728" y="5276462"/>
            <a:ext cx="1883893" cy="15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| University of Arizona Brand Resources">
            <a:extLst>
              <a:ext uri="{FF2B5EF4-FFF2-40B4-BE49-F238E27FC236}">
                <a16:creationId xmlns:a16="http://schemas.microsoft.com/office/drawing/2014/main" id="{60AE0098-06F5-F746-8F84-8BE516D40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7"/>
          <a:stretch/>
        </p:blipFill>
        <p:spPr bwMode="auto">
          <a:xfrm>
            <a:off x="-327069" y="5549352"/>
            <a:ext cx="2130916" cy="13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3FAC8-EE11-A14B-9BF9-BB89CE5D38B8}"/>
              </a:ext>
            </a:extLst>
          </p:cNvPr>
          <p:cNvSpPr txBox="1"/>
          <p:nvPr/>
        </p:nvSpPr>
        <p:spPr>
          <a:xfrm>
            <a:off x="2945681" y="303015"/>
            <a:ext cx="6593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 Cen MT" panose="020B0602020104020603" pitchFamily="34" charset="77"/>
              </a:rPr>
              <a:t>Arizona NASA Space Grant Statewide Symposium</a:t>
            </a:r>
          </a:p>
          <a:p>
            <a:pPr algn="ctr"/>
            <a:r>
              <a:rPr lang="en-US" sz="2400" dirty="0">
                <a:latin typeface="Tw Cen MT" panose="020B0602020104020603" pitchFamily="34" charset="77"/>
              </a:rPr>
              <a:t>April 23, 2022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319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1B2E-2C88-884B-9D95-DC8816FC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A41E-F310-EF48-92EA-5102FB90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33" y="986020"/>
            <a:ext cx="11093971" cy="5639632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While no results were statistically significant, the average body size of mammal or combination diets is larger than the average size of the reptile-only diet 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This may be due to the larger size of mammals than lizards, placing a gape-width and size limitation on mammal diets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Lack of statistical significance may be due to sample size limitations</a:t>
            </a:r>
          </a:p>
          <a:p>
            <a:pPr marL="457200" lvl="1" indent="0">
              <a:buNone/>
            </a:pPr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The variations in capture and fecal sample numbers over the years may be due to variations in effort each season</a:t>
            </a:r>
          </a:p>
          <a:p>
            <a:pPr marL="0" indent="0">
              <a:buNone/>
            </a:pPr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Future investigations will include variation in individual snake diet, correlations between diets and climate and urban development, and  comparisons with similar rattlesnake species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DA6339-A955-D94F-8AC5-F7A27B731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7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A743-D0B1-6240-8CBA-9CFD0E14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ADCBF-B4C0-3241-923B-F34FB217D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20" y="867398"/>
            <a:ext cx="10515600" cy="5706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Tw Cen MT" panose="020B0602020104020603" pitchFamily="34" charset="77"/>
              </a:rPr>
              <a:t>Hickman, C., Roberts, L., Keen, S., Larson, A., and </a:t>
            </a:r>
            <a:r>
              <a:rPr lang="en-US" sz="1600" dirty="0" err="1">
                <a:latin typeface="Tw Cen MT" panose="020B0602020104020603" pitchFamily="34" charset="77"/>
              </a:rPr>
              <a:t>Elsenhour</a:t>
            </a:r>
            <a:r>
              <a:rPr lang="en-US" sz="1600" dirty="0">
                <a:latin typeface="Tw Cen MT" panose="020B0602020104020603" pitchFamily="34" charset="77"/>
              </a:rPr>
              <a:t>, D. 2012. Animal diversity. McGraw-Hill, NY, USA.</a:t>
            </a:r>
          </a:p>
          <a:p>
            <a:pPr marL="0" indent="0">
              <a:buNone/>
            </a:pPr>
            <a:endParaRPr lang="en-US" sz="1600" dirty="0">
              <a:latin typeface="Tw Cen MT" panose="020B0602020104020603" pitchFamily="34" charset="77"/>
            </a:endParaRPr>
          </a:p>
          <a:p>
            <a:pPr marL="0" indent="0">
              <a:buNone/>
            </a:pPr>
            <a:r>
              <a:rPr lang="en-US" sz="1600" dirty="0">
                <a:latin typeface="Tw Cen MT" panose="020B0602020104020603" pitchFamily="34" charset="77"/>
              </a:rPr>
              <a:t>Holding, M., Strickland, J., </a:t>
            </a:r>
            <a:r>
              <a:rPr lang="en-US" sz="1600" dirty="0" err="1">
                <a:latin typeface="Tw Cen MT" panose="020B0602020104020603" pitchFamily="34" charset="77"/>
              </a:rPr>
              <a:t>Rautsaw</a:t>
            </a:r>
            <a:r>
              <a:rPr lang="en-US" sz="1600" dirty="0">
                <a:latin typeface="Tw Cen MT" panose="020B0602020104020603" pitchFamily="34" charset="77"/>
              </a:rPr>
              <a:t>, R., Hofmann, E., Mason, A., Hogan, M., Nystrom, G., Ellsworth, S., Colston, T., Borja, M., </a:t>
            </a:r>
            <a:r>
              <a:rPr lang="en-US" sz="1600" dirty="0" err="1">
                <a:latin typeface="Tw Cen MT" panose="020B0602020104020603" pitchFamily="34" charset="77"/>
              </a:rPr>
              <a:t>Castañeda-Gaytán</a:t>
            </a:r>
            <a:r>
              <a:rPr lang="en-US" sz="1600" dirty="0">
                <a:latin typeface="Tw Cen MT" panose="020B0602020104020603" pitchFamily="34" charset="77"/>
              </a:rPr>
              <a:t>, G., </a:t>
            </a:r>
            <a:r>
              <a:rPr lang="en-US" sz="1600" dirty="0" err="1">
                <a:latin typeface="Tw Cen MT" panose="020B0602020104020603" pitchFamily="34" charset="77"/>
              </a:rPr>
              <a:t>Grünwald</a:t>
            </a:r>
            <a:r>
              <a:rPr lang="en-US" sz="1600" dirty="0">
                <a:latin typeface="Tw Cen MT" panose="020B0602020104020603" pitchFamily="34" charset="77"/>
              </a:rPr>
              <a:t>, C., Jones, J., Freitas-de-Sousa, L., </a:t>
            </a:r>
            <a:r>
              <a:rPr lang="en-US" sz="1600" dirty="0" err="1">
                <a:latin typeface="Tw Cen MT" panose="020B0602020104020603" pitchFamily="34" charset="77"/>
              </a:rPr>
              <a:t>Viala</a:t>
            </a:r>
            <a:r>
              <a:rPr lang="en-US" sz="1600" dirty="0">
                <a:latin typeface="Tw Cen MT" panose="020B0602020104020603" pitchFamily="34" charset="77"/>
              </a:rPr>
              <a:t>, V., </a:t>
            </a:r>
            <a:r>
              <a:rPr lang="en-US" sz="1600" dirty="0" err="1">
                <a:latin typeface="Tw Cen MT" panose="020B0602020104020603" pitchFamily="34" charset="77"/>
              </a:rPr>
              <a:t>Margres</a:t>
            </a:r>
            <a:r>
              <a:rPr lang="en-US" sz="1600" dirty="0">
                <a:latin typeface="Tw Cen MT" panose="020B0602020104020603" pitchFamily="34" charset="77"/>
              </a:rPr>
              <a:t>, M., </a:t>
            </a:r>
            <a:r>
              <a:rPr lang="en-US" sz="1600" dirty="0" err="1">
                <a:latin typeface="Tw Cen MT" panose="020B0602020104020603" pitchFamily="34" charset="77"/>
              </a:rPr>
              <a:t>Hingst</a:t>
            </a:r>
            <a:r>
              <a:rPr lang="en-US" sz="1600" dirty="0">
                <a:latin typeface="Tw Cen MT" panose="020B0602020104020603" pitchFamily="34" charset="77"/>
              </a:rPr>
              <a:t>-Zaher, E., </a:t>
            </a:r>
            <a:r>
              <a:rPr lang="en-US" sz="1600" dirty="0" err="1">
                <a:latin typeface="Tw Cen MT" panose="020B0602020104020603" pitchFamily="34" charset="77"/>
              </a:rPr>
              <a:t>Junqueira</a:t>
            </a:r>
            <a:r>
              <a:rPr lang="en-US" sz="1600" dirty="0">
                <a:latin typeface="Tw Cen MT" panose="020B0602020104020603" pitchFamily="34" charset="77"/>
              </a:rPr>
              <a:t>-de-Azevedo, I., Moura-da-Silva, A., </a:t>
            </a:r>
            <a:r>
              <a:rPr lang="en-US" sz="1600" dirty="0" err="1">
                <a:latin typeface="Tw Cen MT" panose="020B0602020104020603" pitchFamily="34" charset="77"/>
              </a:rPr>
              <a:t>Grazziotin</a:t>
            </a:r>
            <a:r>
              <a:rPr lang="en-US" sz="1600" dirty="0">
                <a:latin typeface="Tw Cen MT" panose="020B0602020104020603" pitchFamily="34" charset="77"/>
              </a:rPr>
              <a:t>, F., Gibbs, H., </a:t>
            </a:r>
            <a:r>
              <a:rPr lang="en-US" sz="1600" dirty="0" err="1">
                <a:latin typeface="Tw Cen MT" panose="020B0602020104020603" pitchFamily="34" charset="77"/>
              </a:rPr>
              <a:t>Rokyta</a:t>
            </a:r>
            <a:r>
              <a:rPr lang="en-US" sz="1600" dirty="0">
                <a:latin typeface="Tw Cen MT" panose="020B0602020104020603" pitchFamily="34" charset="77"/>
              </a:rPr>
              <a:t>, D. and Parkinson, C., 2021. Phylogenetically diverse diets favor more complex venoms in North American </a:t>
            </a:r>
            <a:r>
              <a:rPr lang="en-US" sz="1600" dirty="0" err="1">
                <a:latin typeface="Tw Cen MT" panose="020B0602020104020603" pitchFamily="34" charset="77"/>
              </a:rPr>
              <a:t>pitvipers</a:t>
            </a:r>
            <a:r>
              <a:rPr lang="en-US" sz="1600" dirty="0">
                <a:latin typeface="Tw Cen MT" panose="020B0602020104020603" pitchFamily="34" charset="77"/>
              </a:rPr>
              <a:t>. </a:t>
            </a:r>
            <a:r>
              <a:rPr lang="en-US" sz="1600" i="1" dirty="0">
                <a:latin typeface="Tw Cen MT" panose="020B0602020104020603" pitchFamily="34" charset="77"/>
              </a:rPr>
              <a:t>Proceedings of the National Academy of Sciences</a:t>
            </a:r>
            <a:r>
              <a:rPr lang="en-US" sz="1600" dirty="0">
                <a:latin typeface="Tw Cen MT" panose="020B0602020104020603" pitchFamily="34" charset="77"/>
              </a:rPr>
              <a:t>, 118(17).</a:t>
            </a:r>
          </a:p>
          <a:p>
            <a:pPr marL="0" indent="0">
              <a:buNone/>
            </a:pPr>
            <a:endParaRPr lang="en-US" sz="1600" dirty="0">
              <a:latin typeface="Tw Cen MT" panose="020B0602020104020603" pitchFamily="34" charset="77"/>
            </a:endParaRPr>
          </a:p>
          <a:p>
            <a:pPr marL="0" indent="0">
              <a:buNone/>
            </a:pPr>
            <a:r>
              <a:rPr lang="en-US" sz="1600" dirty="0" err="1">
                <a:latin typeface="Tw Cen MT" panose="020B0602020104020603" pitchFamily="34" charset="77"/>
              </a:rPr>
              <a:t>Karasov</a:t>
            </a:r>
            <a:r>
              <a:rPr lang="en-US" sz="1600" dirty="0">
                <a:latin typeface="Tw Cen MT" panose="020B0602020104020603" pitchFamily="34" charset="77"/>
              </a:rPr>
              <a:t>, W., and Martínez del Rio, C.. 2020. Physiological ecology: how animals process energy, nutrients, and toxins. Princeton Univ. Press, Princeton, NJ, USA. </a:t>
            </a:r>
          </a:p>
          <a:p>
            <a:pPr marL="0" indent="0">
              <a:buNone/>
            </a:pPr>
            <a:endParaRPr lang="en-US" sz="1600" dirty="0">
              <a:latin typeface="Tw Cen MT" panose="020B0602020104020603" pitchFamily="34" charset="77"/>
            </a:endParaRPr>
          </a:p>
          <a:p>
            <a:pPr marL="0" indent="0">
              <a:buNone/>
            </a:pPr>
            <a:r>
              <a:rPr lang="en-US" sz="1600" dirty="0" err="1">
                <a:latin typeface="Tw Cen MT" panose="020B0602020104020603" pitchFamily="34" charset="77"/>
              </a:rPr>
              <a:t>Klauber</a:t>
            </a:r>
            <a:r>
              <a:rPr lang="en-US" sz="1600" dirty="0">
                <a:latin typeface="Tw Cen MT" panose="020B0602020104020603" pitchFamily="34" charset="77"/>
              </a:rPr>
              <a:t>, L. Rattlesnakes: Their Habitats, Life Histories, and Influence on Mankind, 2nd ed.; University of California Press: Berkeley, 1997.</a:t>
            </a:r>
          </a:p>
          <a:p>
            <a:pPr marL="0" indent="0">
              <a:buNone/>
            </a:pPr>
            <a:endParaRPr lang="en-US" sz="1600" dirty="0">
              <a:latin typeface="Tw Cen MT" panose="020B0602020104020603" pitchFamily="34" charset="77"/>
            </a:endParaRPr>
          </a:p>
          <a:p>
            <a:pPr marL="0" indent="0">
              <a:buNone/>
            </a:pPr>
            <a:r>
              <a:rPr lang="en-US" sz="1600" dirty="0" err="1">
                <a:latin typeface="Tw Cen MT" panose="020B0602020104020603" pitchFamily="34" charset="77"/>
              </a:rPr>
              <a:t>Pough</a:t>
            </a:r>
            <a:r>
              <a:rPr lang="en-US" sz="1600" dirty="0">
                <a:latin typeface="Tw Cen MT" panose="020B0602020104020603" pitchFamily="34" charset="77"/>
              </a:rPr>
              <a:t>, F., Janis, C., and </a:t>
            </a:r>
            <a:r>
              <a:rPr lang="en-US" sz="1600" dirty="0" err="1">
                <a:latin typeface="Tw Cen MT" panose="020B0602020104020603" pitchFamily="34" charset="77"/>
              </a:rPr>
              <a:t>Heiser</a:t>
            </a:r>
            <a:r>
              <a:rPr lang="en-US" sz="1600" dirty="0">
                <a:latin typeface="Tw Cen MT" panose="020B0602020104020603" pitchFamily="34" charset="77"/>
              </a:rPr>
              <a:t>, J. 2009. Vertebrate life. 8th ed. Pearson, San Francisco, CA, USA.</a:t>
            </a:r>
          </a:p>
          <a:p>
            <a:pPr marL="0" indent="0">
              <a:buNone/>
            </a:pPr>
            <a:endParaRPr lang="en-US" sz="1600" dirty="0">
              <a:latin typeface="Tw Cen MT" panose="020B0602020104020603" pitchFamily="34" charset="77"/>
            </a:endParaRPr>
          </a:p>
          <a:p>
            <a:pPr marL="0" indent="0">
              <a:buNone/>
            </a:pPr>
            <a:r>
              <a:rPr lang="en-US" sz="1600" dirty="0" err="1">
                <a:latin typeface="Tw Cen MT" panose="020B0602020104020603" pitchFamily="34" charset="77"/>
              </a:rPr>
              <a:t>Schwenk</a:t>
            </a:r>
            <a:r>
              <a:rPr lang="en-US" sz="1600" dirty="0">
                <a:latin typeface="Tw Cen MT" panose="020B0602020104020603" pitchFamily="34" charset="77"/>
              </a:rPr>
              <a:t>, K. (editor) 2000. Feeding: form, function, and evolution in tetrapod vertebrates. Academic Press. </a:t>
            </a:r>
          </a:p>
          <a:p>
            <a:pPr marL="0" indent="0">
              <a:buNone/>
            </a:pPr>
            <a:endParaRPr lang="en-US" sz="1600" dirty="0">
              <a:latin typeface="Tw Cen MT" panose="020B0602020104020603" pitchFamily="34" charset="77"/>
            </a:endParaRPr>
          </a:p>
          <a:p>
            <a:pPr marL="0" indent="0">
              <a:buNone/>
            </a:pPr>
            <a:endParaRPr lang="en-US" sz="1600" dirty="0">
              <a:latin typeface="Tw Cen MT" panose="020B0602020104020603" pitchFamily="34" charset="77"/>
            </a:endParaRPr>
          </a:p>
          <a:p>
            <a:pPr marL="0" indent="0">
              <a:buNone/>
            </a:pPr>
            <a:endParaRPr lang="en-US" sz="1600" dirty="0">
              <a:latin typeface="Tw Cen MT" panose="020B0602020104020603" pitchFamily="34" charset="77"/>
            </a:endParaRPr>
          </a:p>
          <a:p>
            <a:pPr marL="0" indent="0">
              <a:buNone/>
            </a:pPr>
            <a:endParaRPr lang="en-US" sz="1600" dirty="0">
              <a:latin typeface="Tw Cen MT" panose="020B0602020104020603" pitchFamily="34" charset="77"/>
            </a:endParaRPr>
          </a:p>
          <a:p>
            <a:pPr marL="0" indent="0">
              <a:buNone/>
            </a:pPr>
            <a:endParaRPr lang="en-US" sz="1600" dirty="0">
              <a:latin typeface="Tw Cen MT" panose="020B0602020104020603" pitchFamily="34" charset="77"/>
            </a:endParaRPr>
          </a:p>
          <a:p>
            <a:endParaRPr lang="en-US" sz="1600" dirty="0">
              <a:latin typeface="Tw Cen MT" panose="020B0602020104020603" pitchFamily="34" charset="77"/>
            </a:endParaRPr>
          </a:p>
          <a:p>
            <a:endParaRPr lang="en-US" sz="1600" dirty="0">
              <a:latin typeface="Tw Cen MT" panose="020B0602020104020603" pitchFamily="34" charset="77"/>
            </a:endParaRPr>
          </a:p>
          <a:p>
            <a:endParaRPr lang="en-US" sz="1600" dirty="0">
              <a:latin typeface="Tw Cen MT" panose="020B0602020104020603" pitchFamily="34" charset="77"/>
            </a:endParaRPr>
          </a:p>
          <a:p>
            <a:endParaRPr lang="en-US" sz="1600" dirty="0">
              <a:latin typeface="Tw Cen MT" panose="020B0602020104020603" pitchFamily="34" charset="77"/>
            </a:endParaRPr>
          </a:p>
          <a:p>
            <a:endParaRPr lang="en-US" sz="1600" dirty="0">
              <a:latin typeface="Tw Cen MT" panose="020B0602020104020603" pitchFamily="34" charset="77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0356E8-E524-6043-AA80-298E9DB25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6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D262-24BE-8249-9B3F-A69CDDCB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8F25D-1C40-C14B-9E1C-54EA27456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542" y="856105"/>
            <a:ext cx="443919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w Cen MT" panose="020B0602020104020603" pitchFamily="34" charset="77"/>
              </a:rPr>
              <a:t>Dr. Matt Goode</a:t>
            </a:r>
          </a:p>
          <a:p>
            <a:pPr marL="0" indent="0" algn="ctr">
              <a:buNone/>
            </a:pPr>
            <a:endParaRPr lang="en-US" dirty="0">
              <a:latin typeface="Tw Cen MT" panose="020B0602020104020603" pitchFamily="34" charset="77"/>
            </a:endParaRPr>
          </a:p>
          <a:p>
            <a:pPr marL="0" indent="0" algn="ctr">
              <a:buNone/>
            </a:pPr>
            <a:r>
              <a:rPr lang="en-US" dirty="0">
                <a:latin typeface="Tw Cen MT" panose="020B0602020104020603" pitchFamily="34" charset="77"/>
              </a:rPr>
              <a:t>University of Arizona School of Natural Resources and the Environment</a:t>
            </a:r>
          </a:p>
          <a:p>
            <a:pPr marL="0" indent="0" algn="ctr">
              <a:buNone/>
            </a:pPr>
            <a:endParaRPr lang="en-US" dirty="0">
              <a:latin typeface="Tw Cen MT" panose="020B0602020104020603" pitchFamily="34" charset="77"/>
            </a:endParaRPr>
          </a:p>
          <a:p>
            <a:pPr marL="0" indent="0" algn="ctr">
              <a:buNone/>
            </a:pPr>
            <a:r>
              <a:rPr lang="en-US" dirty="0">
                <a:latin typeface="Tw Cen MT" panose="020B0602020104020603" pitchFamily="34" charset="77"/>
              </a:rPr>
              <a:t>NASA Arizona Space Grant Consortium </a:t>
            </a:r>
          </a:p>
          <a:p>
            <a:pPr marL="0" indent="0" algn="ctr">
              <a:buNone/>
            </a:pPr>
            <a:endParaRPr lang="en-US" dirty="0">
              <a:latin typeface="Tw Cen MT" panose="020B0602020104020603" pitchFamily="34" charset="77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3ED1910-306A-B748-B1AF-C0D9DF3B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ASA Insignia Color">
            <a:extLst>
              <a:ext uri="{FF2B5EF4-FFF2-40B4-BE49-F238E27FC236}">
                <a16:creationId xmlns:a16="http://schemas.microsoft.com/office/drawing/2014/main" id="{8A8814DC-744D-9945-8FE9-90CC28CB9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2"/>
          <a:stretch/>
        </p:blipFill>
        <p:spPr bwMode="auto">
          <a:xfrm>
            <a:off x="5154053" y="5286819"/>
            <a:ext cx="1883893" cy="15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ogo | University of Arizona Brand Resources">
            <a:extLst>
              <a:ext uri="{FF2B5EF4-FFF2-40B4-BE49-F238E27FC236}">
                <a16:creationId xmlns:a16="http://schemas.microsoft.com/office/drawing/2014/main" id="{8242F518-2E91-3A45-A996-218CF161C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7"/>
          <a:stretch/>
        </p:blipFill>
        <p:spPr bwMode="auto">
          <a:xfrm>
            <a:off x="-325013" y="5207443"/>
            <a:ext cx="2555025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0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D035-6395-3644-AFE5-4D20C059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327" y="1260801"/>
            <a:ext cx="8035344" cy="2455348"/>
          </a:xfrm>
        </p:spPr>
        <p:txBody>
          <a:bodyPr>
            <a:normAutofit/>
          </a:bodyPr>
          <a:lstStyle/>
          <a:p>
            <a:pPr algn="ctr"/>
            <a:r>
              <a:rPr lang="en-US" sz="9600" dirty="0">
                <a:latin typeface="Tw Cen MT" panose="020B0602020104020603" pitchFamily="34" charset="77"/>
              </a:rPr>
              <a:t>Thank You!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3DC09F-0748-EF4D-A216-C4468FC92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ASA Insignia Color">
            <a:extLst>
              <a:ext uri="{FF2B5EF4-FFF2-40B4-BE49-F238E27FC236}">
                <a16:creationId xmlns:a16="http://schemas.microsoft.com/office/drawing/2014/main" id="{97706CAC-C615-1644-9AA3-72D9892C8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2"/>
          <a:stretch/>
        </p:blipFill>
        <p:spPr bwMode="auto">
          <a:xfrm>
            <a:off x="5154053" y="5286819"/>
            <a:ext cx="1883893" cy="15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ogo | University of Arizona Brand Resources">
            <a:extLst>
              <a:ext uri="{FF2B5EF4-FFF2-40B4-BE49-F238E27FC236}">
                <a16:creationId xmlns:a16="http://schemas.microsoft.com/office/drawing/2014/main" id="{F4EC25FB-9D79-F240-B075-90E0ECB1B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27"/>
          <a:stretch/>
        </p:blipFill>
        <p:spPr bwMode="auto">
          <a:xfrm>
            <a:off x="-325013" y="5207443"/>
            <a:ext cx="2555025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1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7E961-9C68-F64C-B322-F0D1F7E8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52139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F8862-2AC5-A94F-A1D5-56B85F10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64" y="698283"/>
            <a:ext cx="6497579" cy="60290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w Cen MT" panose="020B0602020104020603" pitchFamily="34" charset="77"/>
              </a:rPr>
              <a:t>Tiger Rattlesnake - </a:t>
            </a:r>
            <a:r>
              <a:rPr lang="en-US" i="1" dirty="0">
                <a:latin typeface="Tw Cen MT" panose="020B0602020104020603" pitchFamily="34" charset="77"/>
              </a:rPr>
              <a:t>Crotalus tigris </a:t>
            </a:r>
            <a:r>
              <a:rPr lang="en-US" sz="1800" dirty="0">
                <a:latin typeface="Tw Cen MT" panose="020B0602020104020603" pitchFamily="34" charset="77"/>
              </a:rPr>
              <a:t>(</a:t>
            </a:r>
            <a:r>
              <a:rPr lang="en-US" sz="1800" dirty="0" err="1">
                <a:latin typeface="Tw Cen MT" panose="020B0602020104020603" pitchFamily="34" charset="77"/>
              </a:rPr>
              <a:t>Kennicott</a:t>
            </a:r>
            <a:r>
              <a:rPr lang="en-US" sz="1800" dirty="0">
                <a:latin typeface="Tw Cen MT" panose="020B0602020104020603" pitchFamily="34" charset="77"/>
              </a:rPr>
              <a:t>, 1859)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Tw Cen MT" panose="020B0602020104020603" pitchFamily="34" charset="77"/>
              </a:rPr>
              <a:t>Habitat Range: Central Arizona, US through Southern Sonora, Mexico </a:t>
            </a:r>
            <a:r>
              <a:rPr lang="en-US" sz="1300" dirty="0">
                <a:latin typeface="Tw Cen MT" panose="020B0602020104020603" pitchFamily="34" charset="77"/>
              </a:rPr>
              <a:t>(</a:t>
            </a:r>
            <a:r>
              <a:rPr lang="en-US" sz="1300" dirty="0" err="1">
                <a:latin typeface="Tw Cen MT" panose="020B0602020104020603" pitchFamily="34" charset="77"/>
              </a:rPr>
              <a:t>Klauber</a:t>
            </a:r>
            <a:r>
              <a:rPr lang="en-US" sz="1300" dirty="0">
                <a:latin typeface="Tw Cen MT" panose="020B0602020104020603" pitchFamily="34" charset="77"/>
              </a:rPr>
              <a:t> 1997)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Tw Cen MT" panose="020B0602020104020603" pitchFamily="34" charset="77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Tw Cen MT" panose="020B0602020104020603" pitchFamily="34" charset="77"/>
              </a:rPr>
              <a:t>Diet Importance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Tw Cen MT" panose="020B0602020104020603" pitchFamily="34" charset="77"/>
              </a:rPr>
              <a:t>Diet is a fundamental aspect of an animal’s biology that has implications for ecology, evolution, behavior, and conservation </a:t>
            </a:r>
            <a:r>
              <a:rPr lang="en-US" sz="1200" dirty="0">
                <a:latin typeface="Tw Cen MT" panose="020B0602020104020603" pitchFamily="34" charset="77"/>
              </a:rPr>
              <a:t>(</a:t>
            </a:r>
            <a:r>
              <a:rPr lang="en-US" sz="1200" dirty="0" err="1">
                <a:latin typeface="Tw Cen MT" panose="020B0602020104020603" pitchFamily="34" charset="77"/>
              </a:rPr>
              <a:t>Schwenk</a:t>
            </a:r>
            <a:r>
              <a:rPr lang="en-US" sz="1200" dirty="0">
                <a:latin typeface="Tw Cen MT" panose="020B0602020104020603" pitchFamily="34" charset="77"/>
              </a:rPr>
              <a:t> 2000; </a:t>
            </a:r>
            <a:r>
              <a:rPr lang="en-US" sz="1200" dirty="0" err="1">
                <a:latin typeface="Tw Cen MT" panose="020B0602020104020603" pitchFamily="34" charset="77"/>
              </a:rPr>
              <a:t>Pough</a:t>
            </a:r>
            <a:r>
              <a:rPr lang="en-US" sz="1200" dirty="0">
                <a:latin typeface="Tw Cen MT" panose="020B0602020104020603" pitchFamily="34" charset="77"/>
              </a:rPr>
              <a:t> et al. 2009; Hickman et al. 2012; </a:t>
            </a:r>
            <a:r>
              <a:rPr lang="en-US" sz="1200" dirty="0" err="1">
                <a:latin typeface="Tw Cen MT" panose="020B0602020104020603" pitchFamily="34" charset="77"/>
              </a:rPr>
              <a:t>Karasov</a:t>
            </a:r>
            <a:r>
              <a:rPr lang="en-US" sz="1200" dirty="0">
                <a:latin typeface="Tw Cen MT" panose="020B0602020104020603" pitchFamily="34" charset="77"/>
              </a:rPr>
              <a:t> and Martínez del Rio 2020)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Tw Cen MT" panose="020B0602020104020603" pitchFamily="34" charset="77"/>
              </a:rPr>
              <a:t>In venomous snakes, diet has implications for venom complexity </a:t>
            </a:r>
            <a:r>
              <a:rPr lang="en-US" sz="1200" dirty="0">
                <a:latin typeface="Tw Cen MT" panose="020B0602020104020603" pitchFamily="34" charset="77"/>
              </a:rPr>
              <a:t>(Holding et al. 2021)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>
              <a:latin typeface="Tw Cen MT" panose="020B0602020104020603" pitchFamily="34" charset="77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Tw Cen MT" panose="020B0602020104020603" pitchFamily="34" charset="77"/>
              </a:rPr>
              <a:t>Yet, little is known about what affects diet variations in </a:t>
            </a:r>
            <a:r>
              <a:rPr lang="en-US" i="1" dirty="0">
                <a:latin typeface="Tw Cen MT" panose="020B0602020104020603" pitchFamily="34" charset="77"/>
              </a:rPr>
              <a:t>C. tigris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1B82B6-11F0-304A-AE84-2C21AB60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DDB0C68-5BF4-B546-A78A-108D6D72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67" y="3429000"/>
            <a:ext cx="4282842" cy="32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EA0F2A-F212-2D4B-BFFD-EA13661B919F}"/>
              </a:ext>
            </a:extLst>
          </p:cNvPr>
          <p:cNvSpPr txBox="1"/>
          <p:nvPr/>
        </p:nvSpPr>
        <p:spPr>
          <a:xfrm>
            <a:off x="6664763" y="3174549"/>
            <a:ext cx="5527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w Cen MT" panose="020B0602020104020603" pitchFamily="34" charset="77"/>
              </a:rPr>
              <a:t>Photo by Todd Pierson, Reptile Database </a:t>
            </a:r>
            <a:r>
              <a:rPr lang="en-US" sz="700" dirty="0">
                <a:latin typeface="Tw Cen MT" panose="020B0602020104020603" pitchFamily="34" charset="77"/>
                <a:hlinkClick r:id="rId4"/>
              </a:rPr>
              <a:t>https://reptile-database.reptarium.cz/species?genus=Crotalus&amp;species=tigris</a:t>
            </a:r>
            <a:r>
              <a:rPr lang="en-US" sz="700" dirty="0">
                <a:latin typeface="Tw Cen MT" panose="020B0602020104020603" pitchFamily="34" charset="77"/>
              </a:rPr>
              <a:t> </a:t>
            </a:r>
            <a:endParaRPr lang="en-US" sz="1100" dirty="0">
              <a:latin typeface="Tw Cen MT" panose="020B0602020104020603" pitchFamily="34" charset="77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67E9DB0-393B-7D49-8C42-A34AE9D8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66" y="50800"/>
            <a:ext cx="4730906" cy="31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53CD29-038A-784D-BB1C-BDC7717FC466}"/>
              </a:ext>
            </a:extLst>
          </p:cNvPr>
          <p:cNvSpPr txBox="1"/>
          <p:nvPr/>
        </p:nvSpPr>
        <p:spPr>
          <a:xfrm>
            <a:off x="6664762" y="6631936"/>
            <a:ext cx="5527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w Cen MT" panose="020B0602020104020603" pitchFamily="34" charset="77"/>
              </a:rPr>
              <a:t>Photo by </a:t>
            </a:r>
            <a:r>
              <a:rPr lang="en-US" sz="1100" dirty="0" err="1">
                <a:latin typeface="Tw Cen MT" panose="020B0602020104020603" pitchFamily="34" charset="77"/>
              </a:rPr>
              <a:t>Rbrausse</a:t>
            </a:r>
            <a:r>
              <a:rPr lang="en-US" sz="1100" dirty="0">
                <a:latin typeface="Tw Cen MT" panose="020B0602020104020603" pitchFamily="34" charset="77"/>
              </a:rPr>
              <a:t>, Wikipedia </a:t>
            </a:r>
            <a:r>
              <a:rPr lang="en-US" sz="600" dirty="0">
                <a:latin typeface="Tw Cen MT" panose="020B0602020104020603" pitchFamily="34" charset="77"/>
                <a:hlinkClick r:id="rId6"/>
              </a:rPr>
              <a:t>https://en.wikipedia.org/wiki/Tiger_rattlesnake#/media/File:Crotalus_tigris_distribution.png</a:t>
            </a:r>
            <a:r>
              <a:rPr lang="en-US" sz="600" dirty="0">
                <a:latin typeface="Tw Cen MT" panose="020B0602020104020603" pitchFamily="34" charset="77"/>
              </a:rPr>
              <a:t> </a:t>
            </a:r>
            <a:endParaRPr lang="en-US" sz="1100" dirty="0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339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944C-EE90-F24F-8580-899EF1B8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Objectives + 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02D0-BEF4-054B-B4E9-2F3AF0F86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856104"/>
            <a:ext cx="6437811" cy="5714513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Categorize the relative proportions of lizards versus mammals in </a:t>
            </a:r>
            <a:r>
              <a:rPr lang="en-US" i="1" dirty="0">
                <a:latin typeface="Tw Cen MT" panose="020B0602020104020603" pitchFamily="34" charset="77"/>
              </a:rPr>
              <a:t>C. tigris</a:t>
            </a:r>
            <a:r>
              <a:rPr lang="en-US" dirty="0">
                <a:latin typeface="Tw Cen MT" panose="020B0602020104020603" pitchFamily="34" charset="77"/>
              </a:rPr>
              <a:t> diets 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Determine the influence of body size on </a:t>
            </a:r>
            <a:r>
              <a:rPr lang="en-US" i="1" dirty="0">
                <a:latin typeface="Tw Cen MT" panose="020B0602020104020603" pitchFamily="34" charset="77"/>
              </a:rPr>
              <a:t>C. tigris </a:t>
            </a:r>
            <a:r>
              <a:rPr lang="en-US" dirty="0">
                <a:latin typeface="Tw Cen MT" panose="020B0602020104020603" pitchFamily="34" charset="77"/>
              </a:rPr>
              <a:t>diet 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Mass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Snout-vent length (SVL)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Head width (HW)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Head length (HL)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Tail length (TL)</a:t>
            </a:r>
          </a:p>
          <a:p>
            <a:pPr marL="457200" lvl="1" indent="0">
              <a:buNone/>
            </a:pPr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Hypothesis: Larger body size will be correlated with mammal diets</a:t>
            </a:r>
          </a:p>
          <a:p>
            <a:pPr lvl="1"/>
            <a:endParaRPr lang="en-US" dirty="0">
              <a:latin typeface="Tw Cen MT" panose="020B0602020104020603" pitchFamily="34" charset="77"/>
            </a:endParaRPr>
          </a:p>
          <a:p>
            <a:endParaRPr lang="en-US" dirty="0">
              <a:latin typeface="Tw Cen MT" panose="020B0602020104020603" pitchFamily="34" charset="77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9F715F-5603-6D41-AD4C-9B37FEB6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iger Rattlesnake (Crotalus tigris) | Arizona 2018 | David Jahn | Flickr">
            <a:extLst>
              <a:ext uri="{FF2B5EF4-FFF2-40B4-BE49-F238E27FC236}">
                <a16:creationId xmlns:a16="http://schemas.microsoft.com/office/drawing/2014/main" id="{0CA60C2F-E7B4-FB45-9A89-3C400AB63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3" b="90604" l="9180" r="94434">
                        <a14:foregroundMark x1="16797" y1="90604" x2="42480" y2="91812"/>
                        <a14:foregroundMark x1="47347" y1="90654" x2="47559" y2="90604"/>
                        <a14:foregroundMark x1="42480" y1="91812" x2="46266" y2="90912"/>
                        <a14:foregroundMark x1="47031" y1="89859" x2="44297" y2="86003"/>
                        <a14:foregroundMark x1="47559" y1="90604" x2="47236" y2="90149"/>
                        <a14:foregroundMark x1="40178" y1="84642" x2="33008" y2="83221"/>
                        <a14:foregroundMark x1="33008" y1="83221" x2="28125" y2="79732"/>
                        <a14:foregroundMark x1="28125" y1="79732" x2="33887" y2="77047"/>
                        <a14:foregroundMark x1="33887" y1="77047" x2="42591" y2="77268"/>
                        <a14:foregroundMark x1="51464" y1="74855" x2="54199" y2="72349"/>
                        <a14:foregroundMark x1="54199" y1="72349" x2="54297" y2="64564"/>
                        <a14:foregroundMark x1="54297" y1="64564" x2="50293" y2="58792"/>
                        <a14:foregroundMark x1="50293" y1="58792" x2="44727" y2="59732"/>
                        <a14:foregroundMark x1="44727" y1="59732" x2="24724" y2="77175"/>
                        <a14:foregroundMark x1="21094" y1="80814" x2="16797" y2="89799"/>
                        <a14:foregroundMark x1="54785" y1="89799" x2="55166" y2="90367"/>
                        <a14:foregroundMark x1="58808" y1="95148" x2="63086" y2="96913"/>
                        <a14:foregroundMark x1="63086" y1="96913" x2="68457" y2="96913"/>
                        <a14:foregroundMark x1="68457" y1="96913" x2="73926" y2="95034"/>
                        <a14:foregroundMark x1="73926" y1="95034" x2="78027" y2="90872"/>
                        <a14:foregroundMark x1="78027" y1="90872" x2="79492" y2="86174"/>
                        <a14:foregroundMark x1="87695" y1="29396" x2="92676" y2="32081"/>
                        <a14:foregroundMark x1="92676" y1="32081" x2="95313" y2="38121"/>
                        <a14:foregroundMark x1="95313" y1="38121" x2="95703" y2="45235"/>
                        <a14:foregroundMark x1="95703" y1="45235" x2="94727" y2="52617"/>
                        <a14:foregroundMark x1="94727" y1="52617" x2="91016" y2="57987"/>
                        <a14:foregroundMark x1="91016" y1="57987" x2="89063" y2="59597"/>
                        <a14:foregroundMark x1="92676" y1="34094" x2="95313" y2="40537"/>
                        <a14:foregroundMark x1="95313" y1="40537" x2="94531" y2="55168"/>
                        <a14:foregroundMark x1="94531" y1="55168" x2="93359" y2="55973"/>
                        <a14:foregroundMark x1="13770" y1="87651" x2="7910" y2="75839"/>
                        <a14:foregroundMark x1="7910" y1="75839" x2="6055" y2="61208"/>
                        <a14:foregroundMark x1="6055" y1="61208" x2="6445" y2="53154"/>
                        <a14:foregroundMark x1="6445" y1="53154" x2="9277" y2="46443"/>
                        <a14:foregroundMark x1="9277" y1="46443" x2="13574" y2="42416"/>
                        <a14:foregroundMark x1="13574" y1="42416" x2="18848" y2="41208"/>
                        <a14:foregroundMark x1="18848" y1="41208" x2="21973" y2="41208"/>
                        <a14:foregroundMark x1="42871" y1="87383" x2="47852" y2="85772"/>
                        <a14:foregroundMark x1="47852" y1="85772" x2="45898" y2="90604"/>
                        <a14:backgroundMark x1="54102" y1="91812" x2="58398" y2="95705"/>
                        <a14:backgroundMark x1="58398" y1="95705" x2="53320" y2="95302"/>
                        <a14:backgroundMark x1="53320" y1="95302" x2="53418" y2="92483"/>
                        <a14:backgroundMark x1="45996" y1="84832" x2="35840" y2="81477"/>
                        <a14:backgroundMark x1="35840" y1="81477" x2="51074" y2="75839"/>
                        <a14:backgroundMark x1="51074" y1="75839" x2="51270" y2="83087"/>
                        <a14:backgroundMark x1="51270" y1="83087" x2="53613" y2="89530"/>
                        <a14:backgroundMark x1="53613" y1="89530" x2="49414" y2="93960"/>
                        <a14:backgroundMark x1="49414" y1="93960" x2="46582" y2="91812"/>
                        <a14:backgroundMark x1="19629" y1="79732" x2="24512" y2="77718"/>
                        <a14:backgroundMark x1="24512" y1="77718" x2="18066" y2="78792"/>
                        <a14:backgroundMark x1="34668" y1="79060" x2="34473" y2="79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999" y="2700376"/>
            <a:ext cx="3576320" cy="26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ngaroo rat | The Portal Project">
            <a:extLst>
              <a:ext uri="{FF2B5EF4-FFF2-40B4-BE49-F238E27FC236}">
                <a16:creationId xmlns:a16="http://schemas.microsoft.com/office/drawing/2014/main" id="{44FBC68F-02AD-034B-9CA6-9FECAE29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73" y="130100"/>
            <a:ext cx="4756967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A043B-8FC7-DC4E-BFD4-562B4F5357C1}"/>
              </a:ext>
            </a:extLst>
          </p:cNvPr>
          <p:cNvSpPr txBox="1"/>
          <p:nvPr/>
        </p:nvSpPr>
        <p:spPr>
          <a:xfrm>
            <a:off x="7121365" y="2811190"/>
            <a:ext cx="47810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w Cen MT" panose="020B0602020104020603" pitchFamily="34" charset="77"/>
              </a:rPr>
              <a:t>Dipodomys</a:t>
            </a:r>
            <a:r>
              <a:rPr lang="en-US" i="1" dirty="0">
                <a:latin typeface="Tw Cen MT" panose="020B0602020104020603" pitchFamily="34" charset="77"/>
              </a:rPr>
              <a:t> </a:t>
            </a:r>
            <a:r>
              <a:rPr lang="en-US" i="1" dirty="0" err="1">
                <a:latin typeface="Tw Cen MT" panose="020B0602020104020603" pitchFamily="34" charset="77"/>
              </a:rPr>
              <a:t>merriami</a:t>
            </a:r>
            <a:r>
              <a:rPr lang="en-US" i="1" dirty="0">
                <a:latin typeface="Tw Cen MT" panose="020B0602020104020603" pitchFamily="34" charset="77"/>
              </a:rPr>
              <a:t> </a:t>
            </a:r>
            <a:r>
              <a:rPr lang="en-US" dirty="0">
                <a:latin typeface="Tw Cen MT" panose="020B0602020104020603" pitchFamily="34" charset="77"/>
              </a:rPr>
              <a:t>(Merriam’s kangaroo rat)</a:t>
            </a:r>
            <a:endParaRPr lang="en-US" sz="1100" dirty="0">
              <a:latin typeface="Tw Cen MT" panose="020B0602020104020603" pitchFamily="34" charset="77"/>
            </a:endParaRPr>
          </a:p>
          <a:p>
            <a:r>
              <a:rPr lang="en-US" sz="1100" dirty="0">
                <a:latin typeface="Tw Cen MT" panose="020B0602020104020603" pitchFamily="34" charset="77"/>
              </a:rPr>
              <a:t>Photo from The Portal Project </a:t>
            </a:r>
            <a:r>
              <a:rPr lang="en-US" sz="700" dirty="0">
                <a:latin typeface="Tw Cen MT" panose="020B0602020104020603" pitchFamily="34" charset="77"/>
                <a:hlinkClick r:id="rId6"/>
              </a:rPr>
              <a:t>https://portalproject.wordpress.com/tag/kangaroo-rat/</a:t>
            </a:r>
            <a:r>
              <a:rPr lang="en-US" sz="700" dirty="0">
                <a:latin typeface="Tw Cen MT" panose="020B0602020104020603" pitchFamily="34" charset="77"/>
              </a:rPr>
              <a:t> </a:t>
            </a:r>
            <a:endParaRPr lang="en-US" sz="1100" dirty="0">
              <a:latin typeface="Tw Cen MT" panose="020B0602020104020603" pitchFamily="34" charset="77"/>
            </a:endParaRPr>
          </a:p>
        </p:txBody>
      </p:sp>
      <p:pic>
        <p:nvPicPr>
          <p:cNvPr id="2052" name="Picture 4" descr="Arizona Desert Whiptail Lizard (Cnemidophorus tigris gracilis) | Desert  animals, Animals, Lizard">
            <a:extLst>
              <a:ext uri="{FF2B5EF4-FFF2-40B4-BE49-F238E27FC236}">
                <a16:creationId xmlns:a16="http://schemas.microsoft.com/office/drawing/2014/main" id="{EE4E22A7-230C-5C40-A9D2-117F3982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65" y="3508202"/>
            <a:ext cx="4051521" cy="26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511A6F-5F82-704F-AB52-BD3927C3A04F}"/>
              </a:ext>
            </a:extLst>
          </p:cNvPr>
          <p:cNvSpPr txBox="1"/>
          <p:nvPr/>
        </p:nvSpPr>
        <p:spPr>
          <a:xfrm>
            <a:off x="7121364" y="6032721"/>
            <a:ext cx="405152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w Cen MT" panose="020B0602020104020603" pitchFamily="34" charset="77"/>
              </a:rPr>
              <a:t>Cnemidophorus</a:t>
            </a:r>
            <a:r>
              <a:rPr lang="en-US" i="1" dirty="0">
                <a:latin typeface="Tw Cen MT" panose="020B0602020104020603" pitchFamily="34" charset="77"/>
              </a:rPr>
              <a:t> </a:t>
            </a:r>
            <a:r>
              <a:rPr lang="en-US" i="1" dirty="0" err="1">
                <a:latin typeface="Tw Cen MT" panose="020B0602020104020603" pitchFamily="34" charset="77"/>
              </a:rPr>
              <a:t>tigris</a:t>
            </a:r>
            <a:r>
              <a:rPr lang="en-US" i="1" dirty="0">
                <a:latin typeface="Tw Cen MT" panose="020B0602020104020603" pitchFamily="34" charset="77"/>
              </a:rPr>
              <a:t> </a:t>
            </a:r>
            <a:r>
              <a:rPr lang="en-US" i="1" dirty="0" err="1">
                <a:latin typeface="Tw Cen MT" panose="020B0602020104020603" pitchFamily="34" charset="77"/>
              </a:rPr>
              <a:t>gracilis</a:t>
            </a:r>
            <a:r>
              <a:rPr lang="en-US" i="1" dirty="0">
                <a:latin typeface="Tw Cen MT" panose="020B0602020104020603" pitchFamily="34" charset="77"/>
              </a:rPr>
              <a:t> </a:t>
            </a:r>
            <a:r>
              <a:rPr lang="en-US" dirty="0">
                <a:latin typeface="Tw Cen MT" panose="020B0602020104020603" pitchFamily="34" charset="77"/>
              </a:rPr>
              <a:t>(Western Whiptail)</a:t>
            </a:r>
            <a:endParaRPr lang="en-US" sz="1100" dirty="0">
              <a:latin typeface="Tw Cen MT" panose="020B0602020104020603" pitchFamily="34" charset="77"/>
            </a:endParaRPr>
          </a:p>
          <a:p>
            <a:r>
              <a:rPr lang="en-US" sz="1100" dirty="0">
                <a:latin typeface="Tw Cen MT" panose="020B0602020104020603" pitchFamily="34" charset="77"/>
              </a:rPr>
              <a:t>Photo from Michael Skinner, </a:t>
            </a:r>
            <a:r>
              <a:rPr lang="en-US" sz="600" dirty="0">
                <a:latin typeface="Tw Cen MT" panose="020B0602020104020603" pitchFamily="34" charset="77"/>
                <a:hlinkClick r:id="rId8"/>
              </a:rPr>
              <a:t>https://www.flickr.com/photos/12921146@N04/2486775710/</a:t>
            </a:r>
            <a:r>
              <a:rPr lang="en-US" sz="600" dirty="0">
                <a:latin typeface="Tw Cen MT" panose="020B0602020104020603" pitchFamily="34" charset="77"/>
              </a:rPr>
              <a:t> </a:t>
            </a:r>
            <a:endParaRPr lang="en-US" sz="1100" dirty="0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08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1E6A-F953-E646-99EC-82F32082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49141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w Cen MT" panose="020B0602020104020603" pitchFamily="34" charset="77"/>
              </a:rPr>
              <a:t>Data Collection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2624D-0478-9F46-AECD-FDEC4A2B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6104"/>
            <a:ext cx="6380480" cy="582917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Data were collected from </a:t>
            </a:r>
            <a:r>
              <a:rPr lang="en-US" i="1" dirty="0">
                <a:latin typeface="Tw Cen MT" panose="020B0602020104020603" pitchFamily="34" charset="77"/>
              </a:rPr>
              <a:t>C. tigris </a:t>
            </a:r>
            <a:r>
              <a:rPr lang="en-US" dirty="0">
                <a:latin typeface="Tw Cen MT" panose="020B0602020104020603" pitchFamily="34" charset="77"/>
              </a:rPr>
              <a:t>snakes at the Stone Canyon Club golf course in Oro Valley, Arizona between 2002 and 2013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A total of 1393 captures were recorded, representing 749 individual snakes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Measurements were taken on the following variables: mass, SVL, HW, HL, TL, age, sex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When possible, fecal samples were taken and later washed to determine diet 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Fecal sample contents were categorized as follows: hair, bones, teeth, claws, scales, feathers, insect, plant, fangs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endParaRPr lang="en-US" dirty="0">
              <a:latin typeface="Tw Cen MT" panose="020B0602020104020603" pitchFamily="34" charset="77"/>
            </a:endParaRPr>
          </a:p>
          <a:p>
            <a:endParaRPr lang="en-US" dirty="0">
              <a:latin typeface="Tw Cen MT" panose="020B0602020104020603" pitchFamily="34" charset="77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EC73DC-A4ED-F546-B0BB-E7F9DA32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Stone Canyon Club | Courses | Golf Digest">
            <a:extLst>
              <a:ext uri="{FF2B5EF4-FFF2-40B4-BE49-F238E27FC236}">
                <a16:creationId xmlns:a16="http://schemas.microsoft.com/office/drawing/2014/main" id="{02717E97-550D-B84A-A22F-4EF999DC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18" y="263961"/>
            <a:ext cx="5196592" cy="259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2BB87-9895-F948-B36C-BB20BAFF195C}"/>
              </a:ext>
            </a:extLst>
          </p:cNvPr>
          <p:cNvSpPr txBox="1"/>
          <p:nvPr/>
        </p:nvSpPr>
        <p:spPr>
          <a:xfrm>
            <a:off x="6554978" y="2846352"/>
            <a:ext cx="4781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w Cen MT" panose="020B0602020104020603" pitchFamily="34" charset="77"/>
              </a:rPr>
              <a:t>Photo from Golf Digest </a:t>
            </a:r>
            <a:r>
              <a:rPr lang="en-US" sz="700" dirty="0">
                <a:latin typeface="Tw Cen MT" panose="020B0602020104020603" pitchFamily="34" charset="77"/>
                <a:hlinkClick r:id="rId4"/>
              </a:rPr>
              <a:t>https://www.golfdigest.com/story/the-stone-canyon-club</a:t>
            </a:r>
            <a:r>
              <a:rPr lang="en-US" sz="700" dirty="0">
                <a:latin typeface="Tw Cen MT" panose="020B0602020104020603" pitchFamily="34" charset="77"/>
              </a:rPr>
              <a:t> </a:t>
            </a:r>
            <a:endParaRPr lang="en-US" sz="1100" dirty="0">
              <a:latin typeface="Tw Cen MT" panose="020B0602020104020603" pitchFamily="34" charset="77"/>
            </a:endParaRPr>
          </a:p>
        </p:txBody>
      </p:sp>
      <p:pic>
        <p:nvPicPr>
          <p:cNvPr id="5" name="Picture 2" descr="Outside the Lines Golf Course Project at Stone Canyon Country Club">
            <a:extLst>
              <a:ext uri="{FF2B5EF4-FFF2-40B4-BE49-F238E27FC236}">
                <a16:creationId xmlns:a16="http://schemas.microsoft.com/office/drawing/2014/main" id="{75DF8B8F-9C7E-DA4F-A294-EB629269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18" y="3219994"/>
            <a:ext cx="397510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E51B5F-ACC7-2744-B662-DDDEC6428A35}"/>
              </a:ext>
            </a:extLst>
          </p:cNvPr>
          <p:cNvSpPr txBox="1"/>
          <p:nvPr/>
        </p:nvSpPr>
        <p:spPr>
          <a:xfrm>
            <a:off x="6554978" y="6423670"/>
            <a:ext cx="4781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w Cen MT" panose="020B0602020104020603" pitchFamily="34" charset="77"/>
              </a:rPr>
              <a:t>Photo from Outside the Line  </a:t>
            </a:r>
            <a:r>
              <a:rPr lang="en-US" sz="700" dirty="0">
                <a:latin typeface="Tw Cen MT" panose="020B0602020104020603" pitchFamily="34" charset="77"/>
                <a:hlinkClick r:id="rId6"/>
              </a:rPr>
              <a:t>https://www.otl-inc.com/project/stone-canyon-country-club/</a:t>
            </a:r>
            <a:r>
              <a:rPr lang="en-US" sz="700" dirty="0">
                <a:latin typeface="Tw Cen MT" panose="020B0602020104020603" pitchFamily="34" charset="77"/>
              </a:rPr>
              <a:t> </a:t>
            </a:r>
            <a:endParaRPr lang="en-US" sz="1100" dirty="0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738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14ED-02BC-774F-9D57-2658FA77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Data Analysis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ABB79-BB73-F04E-BB74-4BD76B87D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20" y="856104"/>
            <a:ext cx="10073640" cy="588433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Tw Cen MT" panose="020B0602020104020603" pitchFamily="34" charset="77"/>
              </a:rPr>
              <a:t>This study focuses solely on the presence of </a:t>
            </a:r>
            <a:r>
              <a:rPr lang="en-US" sz="3200" b="1" dirty="0">
                <a:latin typeface="Tw Cen MT" panose="020B0602020104020603" pitchFamily="34" charset="77"/>
              </a:rPr>
              <a:t>hair</a:t>
            </a:r>
            <a:r>
              <a:rPr lang="en-US" sz="3200" dirty="0">
                <a:latin typeface="Tw Cen MT" panose="020B0602020104020603" pitchFamily="34" charset="77"/>
              </a:rPr>
              <a:t> or </a:t>
            </a:r>
            <a:r>
              <a:rPr lang="en-US" sz="3200" b="1" dirty="0">
                <a:latin typeface="Tw Cen MT" panose="020B0602020104020603" pitchFamily="34" charset="77"/>
              </a:rPr>
              <a:t>scales</a:t>
            </a:r>
            <a:r>
              <a:rPr lang="en-US" sz="3200" dirty="0">
                <a:latin typeface="Tw Cen MT" panose="020B0602020104020603" pitchFamily="34" charset="77"/>
              </a:rPr>
              <a:t> in the fecal content</a:t>
            </a:r>
          </a:p>
          <a:p>
            <a:endParaRPr lang="en-US" sz="3200" dirty="0">
              <a:latin typeface="Tw Cen MT" panose="020B0602020104020603" pitchFamily="34" charset="77"/>
            </a:endParaRPr>
          </a:p>
          <a:p>
            <a:r>
              <a:rPr lang="en-US" sz="3200" dirty="0">
                <a:latin typeface="Tw Cen MT" panose="020B0602020104020603" pitchFamily="34" charset="77"/>
              </a:rPr>
              <a:t>Hair = mammal diet (M) , scales =  reptile diet (R), hair and scales = mammal and reptile diet (MR)</a:t>
            </a:r>
          </a:p>
          <a:p>
            <a:endParaRPr lang="en-US" sz="3200" dirty="0">
              <a:latin typeface="Tw Cen MT" panose="020B0602020104020603" pitchFamily="34" charset="77"/>
            </a:endParaRPr>
          </a:p>
          <a:p>
            <a:r>
              <a:rPr lang="en-US" sz="3200" dirty="0">
                <a:latin typeface="Tw Cen MT" panose="020B0602020104020603" pitchFamily="34" charset="77"/>
              </a:rPr>
              <a:t>Data representations and graphs were created in Microsoft Excel </a:t>
            </a:r>
          </a:p>
          <a:p>
            <a:endParaRPr lang="en-US" sz="3200" dirty="0">
              <a:latin typeface="Tw Cen MT" panose="020B0602020104020603" pitchFamily="34" charset="77"/>
            </a:endParaRPr>
          </a:p>
          <a:p>
            <a:r>
              <a:rPr lang="en-US" sz="3200" dirty="0">
                <a:latin typeface="Tw Cen MT" panose="020B0602020104020603" pitchFamily="34" charset="77"/>
              </a:rPr>
              <a:t>ANOVAs between diet and body size were conducted in Excel</a:t>
            </a:r>
          </a:p>
          <a:p>
            <a:endParaRPr lang="en-US" sz="3200" dirty="0">
              <a:latin typeface="Tw Cen MT" panose="020B0602020104020603" pitchFamily="34" charset="77"/>
            </a:endParaRPr>
          </a:p>
          <a:p>
            <a:r>
              <a:rPr lang="en-US" sz="3200" dirty="0">
                <a:latin typeface="Tw Cen MT" panose="020B0602020104020603" pitchFamily="34" charset="77"/>
              </a:rPr>
              <a:t>Logistic Regressions between diet and body size were conducted in R (version 4.0.5) in the package </a:t>
            </a:r>
            <a:r>
              <a:rPr lang="en-US" sz="3200" dirty="0" err="1">
                <a:latin typeface="Tw Cen MT" panose="020B0602020104020603" pitchFamily="34" charset="77"/>
              </a:rPr>
              <a:t>aod</a:t>
            </a:r>
            <a:r>
              <a:rPr lang="en-US" sz="3200" dirty="0">
                <a:latin typeface="Tw Cen MT" panose="020B0602020104020603" pitchFamily="34" charset="77"/>
              </a:rPr>
              <a:t> with the </a:t>
            </a:r>
            <a:r>
              <a:rPr lang="en-US" sz="3200" dirty="0" err="1">
                <a:latin typeface="Tw Cen MT" panose="020B0602020104020603" pitchFamily="34" charset="77"/>
              </a:rPr>
              <a:t>glm</a:t>
            </a:r>
            <a:r>
              <a:rPr lang="en-US" sz="3200" dirty="0">
                <a:latin typeface="Tw Cen MT" panose="020B0602020104020603" pitchFamily="34" charset="77"/>
              </a:rPr>
              <a:t> function 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endParaRPr lang="en-US" dirty="0">
              <a:latin typeface="Tw Cen MT" panose="020B0602020104020603" pitchFamily="34" charset="77"/>
            </a:endParaRPr>
          </a:p>
          <a:p>
            <a:endParaRPr lang="en-US" dirty="0">
              <a:latin typeface="Tw Cen MT" panose="020B0602020104020603" pitchFamily="34" charset="77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23C34F-2626-FD4D-8064-784AD531B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78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8916B2-1033-CA4E-9AF5-9BB025289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59" b="12256"/>
          <a:stretch/>
        </p:blipFill>
        <p:spPr>
          <a:xfrm>
            <a:off x="5450141" y="338523"/>
            <a:ext cx="3908171" cy="2927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C36F9-B236-5B40-8661-BD003B7F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Results – Descriptive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1341C-4E04-0346-BBA3-2742D3D31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856103"/>
            <a:ext cx="5584953" cy="579952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59% male, 39% female (unknown sex for 2%)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86% adults, 4% juveniles, 10% neonates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327 captures had fecal samples (23.4%)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286 captures contained hair and/or scales (20.5%)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75.9% were mammal diets, 18.2% were mammal and reptile diets, 5.9% were reptile diets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481C20-F6DC-5545-ACA7-4EA689A1D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08EBC-1EED-AB48-8EA5-019FE567C2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48" t="14850" r="18904" b="7555"/>
          <a:stretch/>
        </p:blipFill>
        <p:spPr>
          <a:xfrm>
            <a:off x="7558088" y="3753570"/>
            <a:ext cx="2957512" cy="3039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7392AA-E19C-AE48-B228-7651BE98DD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875" b="22842"/>
          <a:stretch/>
        </p:blipFill>
        <p:spPr>
          <a:xfrm>
            <a:off x="8357259" y="6524468"/>
            <a:ext cx="1359170" cy="268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37F680-4945-E845-A64C-08AF4C47CA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504" y="2995550"/>
            <a:ext cx="1798970" cy="4401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E0FC16-2241-2744-9AAD-D9C53CF7B7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229" t="17666" r="17006" b="13399"/>
          <a:stretch/>
        </p:blipFill>
        <p:spPr>
          <a:xfrm>
            <a:off x="9275782" y="290937"/>
            <a:ext cx="2740006" cy="29033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6B9234-AD09-8746-B422-F3417350D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3842" y="3050801"/>
            <a:ext cx="2846417" cy="413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A63614-BFD9-8043-BB9C-1B2EBBCD6A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5994" y="3426145"/>
            <a:ext cx="2131953" cy="365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85C77B-A88B-E34D-8899-AC4C9EB10B7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195" t="12490" r="23240" b="27172"/>
          <a:stretch/>
        </p:blipFill>
        <p:spPr>
          <a:xfrm>
            <a:off x="7173651" y="108635"/>
            <a:ext cx="565426" cy="2298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14A762-DA21-A44D-9C59-C80EEA17AFC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6134" b="12476"/>
          <a:stretch/>
        </p:blipFill>
        <p:spPr>
          <a:xfrm>
            <a:off x="10420350" y="73749"/>
            <a:ext cx="533400" cy="29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3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252A-92E6-AD41-A828-9C1F9EC3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Results –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772E7-3695-C748-80DB-E796D8ED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56105"/>
            <a:ext cx="3886154" cy="5881112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The number of captures and fecal samples varied each year, spiking in 2005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Most captures and fecal samples are from July and August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Mammals consistently made up the majority of diets 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endParaRPr lang="en-US" dirty="0">
              <a:latin typeface="Tw Cen MT" panose="020B0602020104020603" pitchFamily="34" charset="77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A86CC6-6BE5-3248-9196-F2DF7B646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383569-180A-6344-AAC8-7A7C4BEDD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80"/>
          <a:stretch/>
        </p:blipFill>
        <p:spPr>
          <a:xfrm>
            <a:off x="7698658" y="18256"/>
            <a:ext cx="4375355" cy="2327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B000EB-52CC-B54D-91E1-A409B91306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6" t="30578" r="5355" b="16367"/>
          <a:stretch/>
        </p:blipFill>
        <p:spPr>
          <a:xfrm>
            <a:off x="8345223" y="2330434"/>
            <a:ext cx="2828442" cy="236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941016-D346-6446-914B-27A559565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154" y="18256"/>
            <a:ext cx="3812504" cy="2616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3BAAFC-6301-EA4B-B8F6-809A73A38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435" y="2784356"/>
            <a:ext cx="5449575" cy="3952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C9777-B244-0344-BE2F-80DA69F0E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1879" y="6420574"/>
            <a:ext cx="5291786" cy="4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6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1CAE-44DC-DA46-A335-E6F288E0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Results – Body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26FFA-20F3-0246-B00D-EE3536FF2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8"/>
            <a:ext cx="5389101" cy="1762359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For all body size variables, the mammal and combination diets are on average higher than only reptile diets</a:t>
            </a:r>
          </a:p>
          <a:p>
            <a:endParaRPr lang="en-US" dirty="0">
              <a:latin typeface="Tw Cen MT" panose="020B0602020104020603" pitchFamily="34" charset="77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BF5D23-E0F8-494C-BB34-C0A1CF0F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073" y="5207443"/>
            <a:ext cx="1236373" cy="16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B10D5F-3F13-C14A-A939-A00EA0580E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370139"/>
              </p:ext>
            </p:extLst>
          </p:nvPr>
        </p:nvGraphicFramePr>
        <p:xfrm>
          <a:off x="5715000" y="18256"/>
          <a:ext cx="3200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62B24D-3077-4844-92A8-01AC32D059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274538"/>
              </p:ext>
            </p:extLst>
          </p:nvPr>
        </p:nvGraphicFramePr>
        <p:xfrm>
          <a:off x="8991600" y="18256"/>
          <a:ext cx="3200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73F884-95B3-9148-A740-960DAC853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068847"/>
              </p:ext>
            </p:extLst>
          </p:nvPr>
        </p:nvGraphicFramePr>
        <p:xfrm>
          <a:off x="5753100" y="4586508"/>
          <a:ext cx="3200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8172F2C-BE9B-FC44-ADE6-939BA4AB0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872161"/>
              </p:ext>
            </p:extLst>
          </p:nvPr>
        </p:nvGraphicFramePr>
        <p:xfrm>
          <a:off x="5753100" y="2285518"/>
          <a:ext cx="3200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45A9A78-B118-0F4A-8B39-DC6D40DBA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932718"/>
              </p:ext>
            </p:extLst>
          </p:nvPr>
        </p:nvGraphicFramePr>
        <p:xfrm>
          <a:off x="8953500" y="2270528"/>
          <a:ext cx="3200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886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FFF875-ECD1-9847-8D7F-7332843E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228" y="2949685"/>
            <a:ext cx="7197899" cy="3465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8E1CAE-44DC-DA46-A335-E6F288E0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anose="020B0602020104020603" pitchFamily="34" charset="77"/>
              </a:rPr>
              <a:t>Results – Body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26FFA-20F3-0246-B00D-EE3536FF2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81039"/>
            <a:ext cx="4174435" cy="3890962"/>
          </a:xfrm>
        </p:spPr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ANOVA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Does diet (independent) influence the body size (dependent)? 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No significant results</a:t>
            </a:r>
          </a:p>
          <a:p>
            <a:r>
              <a:rPr lang="en-US" dirty="0">
                <a:latin typeface="Tw Cen MT" panose="020B0602020104020603" pitchFamily="34" charset="77"/>
              </a:rPr>
              <a:t>Logistic regressions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Does body size (independent) influence diet (dependent)? 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No significant results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957395-C933-4349-8B92-98851A43A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60" y="215004"/>
            <a:ext cx="7269164" cy="1996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9D891B-2D06-D045-81FD-0B83E4B3B449}"/>
              </a:ext>
            </a:extLst>
          </p:cNvPr>
          <p:cNvSpPr txBox="1"/>
          <p:nvPr/>
        </p:nvSpPr>
        <p:spPr>
          <a:xfrm>
            <a:off x="4332228" y="2211911"/>
            <a:ext cx="754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ANOVA results between three diet classifications (M, MR, R) and five body size measurements.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68792-AAB1-7F4F-B74D-E7937749BF88}"/>
              </a:ext>
            </a:extLst>
          </p:cNvPr>
          <p:cNvSpPr txBox="1"/>
          <p:nvPr/>
        </p:nvSpPr>
        <p:spPr>
          <a:xfrm>
            <a:off x="4332228" y="6313505"/>
            <a:ext cx="740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 results between three diet classifications (M, MR,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 and five body size measurements. </a:t>
            </a:r>
          </a:p>
        </p:txBody>
      </p:sp>
    </p:spTree>
    <p:extLst>
      <p:ext uri="{BB962C8B-B14F-4D97-AF65-F5344CB8AC3E}">
        <p14:creationId xmlns:p14="http://schemas.microsoft.com/office/powerpoint/2010/main" val="1596790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1155</Words>
  <Application>Microsoft Office PowerPoint</Application>
  <PresentationFormat>Widescreen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Tw Cen MT</vt:lpstr>
      <vt:lpstr>Office Theme</vt:lpstr>
      <vt:lpstr>Diet of the tiger rattlesnake, Crotalus tigris, in Southern Arizona</vt:lpstr>
      <vt:lpstr>Introduction</vt:lpstr>
      <vt:lpstr>Objectives + Hypotheses</vt:lpstr>
      <vt:lpstr>Data Collection Methods</vt:lpstr>
      <vt:lpstr>Data Analysis Methods</vt:lpstr>
      <vt:lpstr>Results – Descriptive Data</vt:lpstr>
      <vt:lpstr>Results – Time</vt:lpstr>
      <vt:lpstr>Results – Body Size</vt:lpstr>
      <vt:lpstr>Results – Body Size</vt:lpstr>
      <vt:lpstr>Discussions</vt:lpstr>
      <vt:lpstr>References</vt:lpstr>
      <vt:lpstr>Acknowledgements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 of the tiger rattlesnake, Crotalus tigris, in Southern Arizona</dc:title>
  <dc:creator>Saban, Kristen Elizabeth - (kristensaban)</dc:creator>
  <cp:lastModifiedBy>Coe, Michelle A - (macoe)</cp:lastModifiedBy>
  <cp:revision>43</cp:revision>
  <dcterms:created xsi:type="dcterms:W3CDTF">2022-03-24T04:29:07Z</dcterms:created>
  <dcterms:modified xsi:type="dcterms:W3CDTF">2022-04-18T17:16:32Z</dcterms:modified>
</cp:coreProperties>
</file>